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715000" cx="9144000"/>
  <p:notesSz cx="6858000" cy="9144000"/>
  <p:embeddedFontLst>
    <p:embeddedFont>
      <p:font typeface="Ubuntu"/>
      <p:regular r:id="rId11"/>
      <p:bold r:id="rId12"/>
      <p:italic r:id="rId13"/>
      <p:boldItalic r:id="rId14"/>
    </p:embeddedFont>
    <p:embeddedFont>
      <p:font typeface="Ubuntu Light"/>
      <p:regular r:id="rId15"/>
      <p:bold r:id="rId16"/>
      <p:italic r:id="rId17"/>
      <p:boldItalic r:id="rId18"/>
    </p:embeddedFont>
    <p:embeddedFont>
      <p:font typeface="Fira Code Light"/>
      <p:regular r:id="rId19"/>
      <p:bold r:id="rId20"/>
    </p:embeddedFont>
    <p:embeddedFont>
      <p:font typeface="Fira Code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Light-bold.fntdata"/><Relationship Id="rId11" Type="http://schemas.openxmlformats.org/officeDocument/2006/relationships/font" Target="fonts/Ubuntu-regular.fntdata"/><Relationship Id="rId22" Type="http://schemas.openxmlformats.org/officeDocument/2006/relationships/font" Target="fonts/FiraCode-bold.fntdata"/><Relationship Id="rId10" Type="http://schemas.openxmlformats.org/officeDocument/2006/relationships/slide" Target="slides/slide6.xml"/><Relationship Id="rId21" Type="http://schemas.openxmlformats.org/officeDocument/2006/relationships/font" Target="fonts/FiraCode-regular.fntdata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buntuLight-regular.fntdata"/><Relationship Id="rId14" Type="http://schemas.openxmlformats.org/officeDocument/2006/relationships/font" Target="fonts/Ubuntu-boldItalic.fntdata"/><Relationship Id="rId17" Type="http://schemas.openxmlformats.org/officeDocument/2006/relationships/font" Target="fonts/UbuntuLight-italic.fntdata"/><Relationship Id="rId16" Type="http://schemas.openxmlformats.org/officeDocument/2006/relationships/font" Target="fonts/UbuntuLight-bold.fntdata"/><Relationship Id="rId5" Type="http://schemas.openxmlformats.org/officeDocument/2006/relationships/slide" Target="slides/slide1.xml"/><Relationship Id="rId19" Type="http://schemas.openxmlformats.org/officeDocument/2006/relationships/font" Target="fonts/FiraCodeLight-regular.fntdata"/><Relationship Id="rId6" Type="http://schemas.openxmlformats.org/officeDocument/2006/relationships/slide" Target="slides/slide2.xml"/><Relationship Id="rId18" Type="http://schemas.openxmlformats.org/officeDocument/2006/relationships/font" Target="fonts/Ubuntu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d9a15c7c3_0_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d9a15c7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Java é uma linguagem de programação orientada a objetos, </a:t>
            </a:r>
            <a:r>
              <a:rPr b="1" lang="pt-BR" sz="1500">
                <a:solidFill>
                  <a:schemeClr val="dk1"/>
                </a:solidFill>
              </a:rPr>
              <a:t>criada pela Sun Microsystems</a:t>
            </a:r>
            <a:r>
              <a:rPr lang="pt-BR" sz="1500">
                <a:solidFill>
                  <a:schemeClr val="dk1"/>
                </a:solidFill>
              </a:rPr>
              <a:t> </a:t>
            </a:r>
            <a:r>
              <a:rPr b="1" lang="pt-BR" sz="1500">
                <a:solidFill>
                  <a:schemeClr val="dk1"/>
                </a:solidFill>
              </a:rPr>
              <a:t>em 1995</a:t>
            </a:r>
            <a:r>
              <a:rPr lang="pt-BR" sz="1500">
                <a:solidFill>
                  <a:schemeClr val="dk1"/>
                </a:solidFill>
              </a:rPr>
              <a:t> que, </a:t>
            </a:r>
            <a:r>
              <a:rPr b="1" lang="pt-BR" sz="1500">
                <a:solidFill>
                  <a:schemeClr val="dk1"/>
                </a:solidFill>
              </a:rPr>
              <a:t>posteriormente, foi adquirida pela Oracle.</a:t>
            </a:r>
            <a:r>
              <a:rPr lang="pt-BR" sz="1500">
                <a:solidFill>
                  <a:schemeClr val="dk1"/>
                </a:solidFill>
              </a:rPr>
              <a:t> Apesar disso, a linguagem Java (que também pode ser referida como uma plataforma) é mantida pela JCP (Java Community Press) que organiza as discussões e mudanças através de JSR (Java Specification Requests).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Com o sucesso da internet, também</a:t>
            </a:r>
            <a:r>
              <a:rPr b="1" lang="pt-BR" sz="1500">
                <a:solidFill>
                  <a:schemeClr val="dk1"/>
                </a:solidFill>
              </a:rPr>
              <a:t> surgiram problemas.</a:t>
            </a:r>
            <a:r>
              <a:rPr lang="pt-BR" sz="1500">
                <a:solidFill>
                  <a:schemeClr val="dk1"/>
                </a:solidFill>
              </a:rPr>
              <a:t> Um deles é que, com diversos sistemas operacionais surgindo, um código era escrito por um determinado sistema operacional, gerava um executável, como o ".exe" (no Windows) e esse código só funcionava naquele determinado sistema operacional.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d9a15c7c3_0_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d9a15c7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Com isso, foi decidido resgatar uma ideia que não foi bem-sucedida para problemas anteriores e aplicá-la no novo problema. </a:t>
            </a:r>
            <a:r>
              <a:rPr b="1" lang="pt-BR" sz="1600">
                <a:solidFill>
                  <a:schemeClr val="dk1"/>
                </a:solidFill>
              </a:rPr>
              <a:t>Um código escrito em uma única linguagem, o Java, iria gerar um executável, o </a:t>
            </a:r>
            <a:r>
              <a:rPr b="1" i="1" lang="pt-BR" sz="1600">
                <a:solidFill>
                  <a:schemeClr val="dk1"/>
                </a:solidFill>
              </a:rPr>
              <a:t>bytecode</a:t>
            </a:r>
            <a:r>
              <a:rPr b="1" lang="pt-BR" sz="1600">
                <a:solidFill>
                  <a:schemeClr val="dk1"/>
                </a:solidFill>
              </a:rPr>
              <a:t> Java.</a:t>
            </a:r>
            <a:r>
              <a:rPr lang="pt-BR" sz="1600">
                <a:solidFill>
                  <a:schemeClr val="dk1"/>
                </a:solidFill>
              </a:rPr>
              <a:t> Esse executável seria lido e entendido por uma máquina virtual (JVM) e convertido para ser executado no sistema operacional destino.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O principal diferencial do Java quando foi lançado era o seu </a:t>
            </a:r>
            <a:r>
              <a:rPr b="1" lang="pt-BR" sz="1500">
                <a:solidFill>
                  <a:schemeClr val="dk1"/>
                </a:solidFill>
              </a:rPr>
              <a:t>suporte multiplataforma, propagado sob o slogan "Write once, run everywhere".</a:t>
            </a:r>
            <a:r>
              <a:rPr lang="pt-BR" sz="1500">
                <a:solidFill>
                  <a:schemeClr val="dk1"/>
                </a:solidFill>
              </a:rPr>
              <a:t> Comparada às linguagens da época, distribuídas na forma de código-objeto, </a:t>
            </a:r>
            <a:r>
              <a:rPr b="1" lang="pt-BR" sz="1500">
                <a:solidFill>
                  <a:schemeClr val="dk1"/>
                </a:solidFill>
              </a:rPr>
              <a:t>Java trazia o diferencial de que seu código era compilado para uma linguagem intermediária (o bytecode), </a:t>
            </a:r>
            <a:r>
              <a:rPr lang="pt-BR" sz="1500" u="sng">
                <a:solidFill>
                  <a:schemeClr val="dk1"/>
                </a:solidFill>
              </a:rPr>
              <a:t>sendo este interpretado por uma Java Virtual Machine (JVM)</a:t>
            </a:r>
            <a:r>
              <a:rPr lang="pt-BR" sz="1500">
                <a:solidFill>
                  <a:schemeClr val="dk1"/>
                </a:solidFill>
              </a:rPr>
              <a:t>. Esse ambiente virtual, sim, sendo dependente de sistema operacional e arquitetura de processadores.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d9a15c7c3_0_7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d9a15c7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d9a15c7c3_0_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d9a15c7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d9a15c7c3_0_2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d9a15c7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Introdução</a:t>
            </a: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ao Java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Programação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Introdução ao Java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Sucesso da Internet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650" y="1190625"/>
            <a:ext cx="37719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Introdução ao Java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Sucesso da Internet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descr="C:\Users\mheimer.ST-USERS\Desktop\JavaDevelopment.png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0" y="1429275"/>
            <a:ext cx="8610602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336950" y="974100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"Write once, run everywhere"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Introdução ao Java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é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JDK</a:t>
            </a: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JRE</a:t>
            </a: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?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i="1"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JDK</a:t>
            </a:r>
            <a:r>
              <a:rPr i="1"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(Java Development Kit)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é um pacote que inclui tudo o que é necessário para escrever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aplicações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</a:t>
            </a:r>
            <a:b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i="1"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JRE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</a:t>
            </a:r>
            <a:r>
              <a:rPr i="1"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Java Runtime </a:t>
            </a:r>
            <a:r>
              <a:rPr i="1"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Environment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 é a camada de software, que é executado sobre um sistema operacional, e nos fornece os recursos necessários para ter um ambiente que seja possível executar programas em Java.</a:t>
            </a:r>
            <a:b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i="1"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JVM</a:t>
            </a:r>
            <a:r>
              <a:rPr i="1"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(Java Virtual Machine) 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é o coração do Java, responsável por executar os programas em formato de </a:t>
            </a:r>
            <a:r>
              <a:rPr i="1"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bytecode </a:t>
            </a:r>
            <a:r>
              <a:rPr b="1" i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 por fornecer a capacidade multi-plataforma.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Introdução ao Java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Por que Java?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36950" y="1795500"/>
            <a:ext cx="6470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Java é uma das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linguagens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Orientação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a Objetos mais usadas;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Java é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simples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versátil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robusta e segura;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Portável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(independente de sistema operacional);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Gratuita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 </a:t>
            </a:r>
            <a:r>
              <a:rPr i="1"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open-source;</a:t>
            </a:r>
            <a:endParaRPr i="1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Popular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rodeada por uma comunidade muito ativa;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Muitas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ferramentas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disponíveis;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Muita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documentação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disponível.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Introdução ao Java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é Java?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6950" y="1411025"/>
            <a:ext cx="64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tecnologia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linguagem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plataforma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desenvolvimento;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software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distribuído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pela </a:t>
            </a:r>
            <a:r>
              <a:rPr i="1"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Oracle;</a:t>
            </a:r>
            <a:endParaRPr i="1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ambiente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execução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programas;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Light"/>
              <a:buChar char="-"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ilha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da Indonésia (é o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mar</a:t>
            </a: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ao norte da ilha).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75" y="3176875"/>
            <a:ext cx="5296540" cy="2137200"/>
          </a:xfrm>
          <a:prstGeom prst="rect">
            <a:avLst/>
          </a:prstGeom>
          <a:noFill/>
          <a:ln cap="flat" cmpd="sng" w="9525">
            <a:solidFill>
              <a:srgbClr val="80AB4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